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71" r:id="rId6"/>
    <p:sldId id="272" r:id="rId7"/>
    <p:sldId id="281" r:id="rId8"/>
    <p:sldId id="273" r:id="rId9"/>
    <p:sldId id="274" r:id="rId10"/>
    <p:sldId id="277" r:id="rId11"/>
    <p:sldId id="278" r:id="rId12"/>
    <p:sldId id="279" r:id="rId13"/>
    <p:sldId id="282" r:id="rId14"/>
    <p:sldId id="270" r:id="rId15"/>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gs" Target="tags/tag141.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inpin heiti" charset="-122"/>
                <a:ea typeface="inpin heiti" charset="-122"/>
              </a:rPr>
            </a:fld>
            <a:endParaRPr lang="zh-CN" altLang="en-US" sz="1200" dirty="0">
              <a:latin typeface="inpin heiti" charset="-122"/>
              <a:ea typeface="inpin heiti"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102.xml"/><Relationship Id="rId5" Type="http://schemas.openxmlformats.org/officeDocument/2006/relationships/tags" Target="../tags/tag101.xml"/><Relationship Id="rId4" Type="http://schemas.microsoft.com/office/2007/relationships/hdphoto" Target="../media/image3.wdp"/><Relationship Id="rId3" Type="http://schemas.openxmlformats.org/officeDocument/2006/relationships/image" Target="../media/image2.jpeg"/><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custDataLst>
              <p:tags r:id="rId3"/>
            </p:custDataLst>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pic>
        <p:nvPicPr>
          <p:cNvPr id="7" name="图片 6" descr="Logocenter"/>
          <p:cNvPicPr>
            <a:picLocks noChangeAspect="1"/>
          </p:cNvPicPr>
          <p:nvPr userDrawn="1">
            <p:custDataLst>
              <p:tags r:id="rId7"/>
            </p:custDataLst>
          </p:nvPr>
        </p:nvPicPr>
        <p:blipFill>
          <a:blip r:embed="rId8"/>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1851"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custDataLst>
              <p:tags r:id="rId3"/>
            </p:custDataLst>
          </p:nvPr>
        </p:nvSpPr>
        <p:spPr>
          <a:xfrm>
            <a:off x="838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custDataLst>
              <p:tags r:id="rId4"/>
            </p:custDataLst>
          </p:nvPr>
        </p:nvSpPr>
        <p:spPr>
          <a:xfrm>
            <a:off x="6172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custDataLst>
              <p:tags r:id="rId4"/>
            </p:custDataLst>
          </p:nvPr>
        </p:nvSpPr>
        <p:spPr>
          <a:xfrm>
            <a:off x="839789"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custDataLst>
              <p:tags r:id="rId6"/>
            </p:custDataLst>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custDataLst>
              <p:tags r:id="rId7"/>
            </p:custDataLst>
          </p:nvPr>
        </p:nvSpPr>
        <p:spPr/>
        <p:txBody>
          <a:bodyPr/>
          <a:lstStyle/>
          <a:p>
            <a:fld id="{ACA37975-6AF7-4301-9DC5-87C074AA59D1}" type="datetimeFigureOut">
              <a:rPr lang="zh-CN" altLang="en-US" smtClean="0"/>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custDataLst>
              <p:tags r:id="rId3"/>
            </p:custDataLst>
          </p:nvPr>
        </p:nvSpPr>
        <p:spPr/>
        <p:txBody>
          <a:bodyPr/>
          <a:lstStyle/>
          <a:p>
            <a:fld id="{ACA37975-6AF7-4301-9DC5-87C074AA59D1}" type="datetimeFigureOut">
              <a:rPr lang="zh-CN" altLang="en-US" smtClean="0"/>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2"/>
            </p:custDataLst>
          </p:nvPr>
        </p:nvSpPr>
        <p:spPr/>
        <p:txBody>
          <a:bodyPr/>
          <a:lstStyle/>
          <a:p>
            <a:fld id="{ACA37975-6AF7-4301-9DC5-87C074AA59D1}" type="datetimeFigureOut">
              <a:rPr lang="zh-CN" altLang="en-US" smtClean="0"/>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cstate="screen">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986972"/>
            <a:ext cx="12192000" cy="5708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i="0" dirty="0">
              <a:latin typeface="inpin heiti" charset="-122"/>
              <a:ea typeface="inpin heiti" charset="-122"/>
            </a:endParaRPr>
          </a:p>
        </p:txBody>
      </p:sp>
      <p:pic>
        <p:nvPicPr>
          <p:cNvPr id="2" name="图片 1" descr="Logocenter"/>
          <p:cNvPicPr>
            <a:picLocks noChangeAspect="1"/>
          </p:cNvPicPr>
          <p:nvPr userDrawn="1">
            <p:custDataLst>
              <p:tags r:id="rId6"/>
            </p:custDataLst>
          </p:nvPr>
        </p:nvPicPr>
        <p:blipFill>
          <a:blip r:embed="rId7"/>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custDataLst>
              <p:tags r:id="rId5"/>
            </p:custDataLst>
          </p:nvPr>
        </p:nvSpPr>
        <p:spPr/>
        <p:txBody>
          <a:bodyPr/>
          <a:lstStyle/>
          <a:p>
            <a:fld id="{ACA37975-6AF7-4301-9DC5-87C074AA59D1}" type="datetimeFigureOut">
              <a:rPr lang="zh-CN" altLang="en-US" smtClean="0"/>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2"/>
            </p:custDataLst>
          </p:nvPr>
        </p:nvSpPr>
        <p:spPr>
          <a:xfrm>
            <a:off x="8724900" y="365125"/>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a:xfrm>
            <a:off x="838200" y="365125"/>
            <a:ext cx="7734300" cy="581183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custDataLst>
              <p:tags r:id="rId4"/>
            </p:custDataLst>
          </p:nvPr>
        </p:nvSpPr>
        <p:spPr/>
        <p:txBody>
          <a:bodyPr/>
          <a:lstStyle/>
          <a:p>
            <a:fld id="{ACA37975-6AF7-4301-9DC5-87C074AA59D1}" type="datetimeFigureOut">
              <a:rPr lang="zh-CN" altLang="en-US" smtClean="0"/>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D27987A4-0198-42B4-AAAE-EDBADA4485A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2" Type="http://schemas.openxmlformats.org/officeDocument/2006/relationships/theme" Target="../theme/theme2.xml"/><Relationship Id="rId31" Type="http://schemas.openxmlformats.org/officeDocument/2006/relationships/image" Target="../media/image1.png"/><Relationship Id="rId30" Type="http://schemas.openxmlformats.org/officeDocument/2006/relationships/tags" Target="../tags/tag124.xml"/><Relationship Id="rId3" Type="http://schemas.openxmlformats.org/officeDocument/2006/relationships/slideLayout" Target="../slideLayouts/slideLayout14.xml"/><Relationship Id="rId29" Type="http://schemas.openxmlformats.org/officeDocument/2006/relationships/tags" Target="../tags/tag123.xml"/><Relationship Id="rId28" Type="http://schemas.openxmlformats.org/officeDocument/2006/relationships/tags" Target="../tags/tag122.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26"/>
            </p:custDataLst>
          </p:nvPr>
        </p:nvSpPr>
        <p:spPr>
          <a:xfrm>
            <a:off x="838200" y="1825625"/>
            <a:ext cx="10515600" cy="4351339"/>
          </a:xfrm>
          <a:prstGeom prst="rect">
            <a:avLst/>
          </a:prstGeom>
        </p:spPr>
        <p:txBody>
          <a:bodyPr vert="horz" lIns="91440" tIns="45720" rIns="91440" bIns="45720" rtlCol="0">
            <a:normAutofit/>
          </a:bodyPr>
          <a:lstStyle/>
          <a:p>
            <a:pPr lvl="0"/>
            <a:r>
              <a:rPr lang="zh-CN" altLang="en-US" dirty="0" smtClean="0"/>
              <a:t>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custDataLst>
              <p:tags r:id="rId27"/>
            </p:custDataLst>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inpin heiti" charset="-122"/>
                <a:ea typeface="inpin heiti" charset="-122"/>
              </a:defRPr>
            </a:lvl1pPr>
          </a:lstStyle>
          <a:p>
            <a:fld id="{ACA37975-6AF7-4301-9DC5-87C074AA59D1}" type="datetimeFigureOut">
              <a:rPr lang="zh-CN" altLang="en-US" smtClean="0"/>
            </a:fld>
            <a:endParaRPr lang="zh-CN" altLang="en-US" dirty="0"/>
          </a:p>
        </p:txBody>
      </p:sp>
      <p:sp>
        <p:nvSpPr>
          <p:cNvPr id="5" name="Footer Placeholder 4"/>
          <p:cNvSpPr>
            <a:spLocks noGrp="1"/>
          </p:cNvSpPr>
          <p:nvPr>
            <p:ph type="ftr" sz="quarter" idx="3"/>
            <p:custDataLst>
              <p:tags r:id="rId28"/>
            </p:custDataLst>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inpin heiti" charset="-122"/>
                <a:ea typeface="inpin heiti" charset="-122"/>
              </a:defRPr>
            </a:lvl1pPr>
          </a:lstStyle>
          <a:p>
            <a:endParaRPr lang="zh-CN" altLang="en-US" dirty="0"/>
          </a:p>
        </p:txBody>
      </p:sp>
      <p:sp>
        <p:nvSpPr>
          <p:cNvPr id="6" name="Slide Number Placeholder 5"/>
          <p:cNvSpPr>
            <a:spLocks noGrp="1"/>
          </p:cNvSpPr>
          <p:nvPr>
            <p:ph type="sldNum" sz="quarter" idx="4"/>
            <p:custDataLst>
              <p:tags r:id="rId29"/>
            </p:custDataLst>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inpin heiti" charset="-122"/>
                <a:ea typeface="inpin heiti" charset="-122"/>
              </a:defRPr>
            </a:lvl1pPr>
          </a:lstStyle>
          <a:p>
            <a:fld id="{D27987A4-0198-42B4-AAAE-EDBADA4485AB}" type="slidenum">
              <a:rPr lang="zh-CN" altLang="en-US" smtClean="0"/>
            </a:fld>
            <a:endParaRPr lang="zh-CN" altLang="en-US" dirty="0"/>
          </a:p>
        </p:txBody>
      </p:sp>
      <p:pic>
        <p:nvPicPr>
          <p:cNvPr id="7" name="图片 6" descr="Logocenter"/>
          <p:cNvPicPr>
            <a:picLocks noChangeAspect="1"/>
          </p:cNvPicPr>
          <p:nvPr userDrawn="1">
            <p:custDataLst>
              <p:tags r:id="rId30"/>
            </p:custDataLst>
          </p:nvPr>
        </p:nvPicPr>
        <p:blipFill>
          <a:blip r:embed="rId31"/>
          <a:stretch>
            <a:fillRect/>
          </a:stretch>
        </p:blipFill>
        <p:spPr>
          <a:xfrm>
            <a:off x="9795087" y="134620"/>
            <a:ext cx="2229273" cy="75692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xStyles>
    <p:titleStyle>
      <a:lvl1pPr algn="l" defTabSz="914400" rtl="0" eaLnBrk="1" latinLnBrk="0" hangingPunct="1">
        <a:lnSpc>
          <a:spcPct val="90000"/>
        </a:lnSpc>
        <a:spcBef>
          <a:spcPct val="0"/>
        </a:spcBef>
        <a:buNone/>
        <a:defRPr sz="4400" b="0" i="0" kern="1200">
          <a:solidFill>
            <a:schemeClr val="tx1"/>
          </a:solidFill>
          <a:latin typeface="inpin heiti" charset="-122"/>
          <a:ea typeface="inpin heiti"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pin heiti" charset="-122"/>
          <a:ea typeface="inpin heiti"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pin heiti" charset="-122"/>
          <a:ea typeface="inpin heiti"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pin heiti" charset="-122"/>
          <a:ea typeface="inpin heiti"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pin heiti" charset="-122"/>
          <a:ea typeface="inpin heiti"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microsoft.com/office/2007/relationships/hdphoto" Target="../media/image3.wdp"/><Relationship Id="rId24" Type="http://schemas.openxmlformats.org/officeDocument/2006/relationships/notesSlide" Target="../notesSlides/notesSlide1.xml"/><Relationship Id="rId23" Type="http://schemas.openxmlformats.org/officeDocument/2006/relationships/slideLayout" Target="../slideLayouts/slideLayout18.xml"/><Relationship Id="rId22" Type="http://schemas.openxmlformats.org/officeDocument/2006/relationships/tags" Target="../tags/tag140.xml"/><Relationship Id="rId21" Type="http://schemas.openxmlformats.org/officeDocument/2006/relationships/image" Target="../media/image1.png"/><Relationship Id="rId20" Type="http://schemas.openxmlformats.org/officeDocument/2006/relationships/tags" Target="../tags/tag139.xml"/><Relationship Id="rId2" Type="http://schemas.openxmlformats.org/officeDocument/2006/relationships/image" Target="../media/image2.jpeg"/><Relationship Id="rId19" Type="http://schemas.openxmlformats.org/officeDocument/2006/relationships/image" Target="../media/image4.png"/><Relationship Id="rId18" Type="http://schemas.openxmlformats.org/officeDocument/2006/relationships/tags" Target="../tags/tag138.xml"/><Relationship Id="rId17" Type="http://schemas.microsoft.com/office/2007/relationships/media" Target="../media/audio1.wav"/><Relationship Id="rId16" Type="http://schemas.openxmlformats.org/officeDocument/2006/relationships/audio" Target="../media/audio1.wav"/><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8.xml"/><Relationship Id="rId3" Type="http://schemas.openxmlformats.org/officeDocument/2006/relationships/image" Target="../media/image1.png"/><Relationship Id="rId2" Type="http://schemas.microsoft.com/office/2007/relationships/hdphoto" Target="../media/image3.wdp"/><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9.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839476" y="2438538"/>
            <a:ext cx="767304" cy="767304"/>
            <a:chOff x="2175776" y="1517788"/>
            <a:chExt cx="767304" cy="767304"/>
          </a:xfrm>
        </p:grpSpPr>
        <p:sp>
          <p:nvSpPr>
            <p:cNvPr id="4" name="椭圆 3"/>
            <p:cNvSpPr/>
            <p:nvPr>
              <p:custDataLst>
                <p:tags r:id="rId4"/>
              </p:custDataLst>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5" name="文本框 4"/>
            <p:cNvSpPr txBox="1"/>
            <p:nvPr>
              <p:custDataLst>
                <p:tags r:id="rId5"/>
              </p:custDataLst>
            </p:nvPr>
          </p:nvSpPr>
          <p:spPr>
            <a:xfrm>
              <a:off x="2244815" y="1594633"/>
              <a:ext cx="441226" cy="583565"/>
            </a:xfrm>
            <a:prstGeom prst="rect">
              <a:avLst/>
            </a:prstGeom>
            <a:noFill/>
          </p:spPr>
          <p:txBody>
            <a:bodyPr wrap="square" rtlCol="0">
              <a:spAutoFit/>
            </a:bodyPr>
            <a:lstStyle/>
            <a:p>
              <a:r>
                <a:rPr lang="zh-CN" altLang="en-US" sz="3200" dirty="0">
                  <a:solidFill>
                    <a:srgbClr val="23158B"/>
                  </a:solidFill>
                  <a:latin typeface="inpin heiti" charset="-122"/>
                  <a:ea typeface="inpin heiti" charset="-122"/>
                </a:rPr>
                <a:t>智</a:t>
              </a:r>
              <a:endParaRPr lang="zh-CN" altLang="en-US" sz="3200" dirty="0">
                <a:solidFill>
                  <a:srgbClr val="23158B"/>
                </a:solidFill>
                <a:latin typeface="inpin heiti" charset="-122"/>
                <a:ea typeface="inpin heiti" charset="-122"/>
              </a:endParaRPr>
            </a:p>
          </p:txBody>
        </p:sp>
      </p:grpSp>
      <p:grpSp>
        <p:nvGrpSpPr>
          <p:cNvPr id="23" name="组合 22"/>
          <p:cNvGrpSpPr/>
          <p:nvPr/>
        </p:nvGrpSpPr>
        <p:grpSpPr>
          <a:xfrm>
            <a:off x="4720431" y="2438538"/>
            <a:ext cx="767304" cy="767304"/>
            <a:chOff x="3089954" y="1517788"/>
            <a:chExt cx="767304" cy="767304"/>
          </a:xfrm>
        </p:grpSpPr>
        <p:sp>
          <p:nvSpPr>
            <p:cNvPr id="7" name="椭圆 6"/>
            <p:cNvSpPr/>
            <p:nvPr>
              <p:custDataLst>
                <p:tags r:id="rId6"/>
              </p:custDataLst>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8" name="文本框 7"/>
            <p:cNvSpPr txBox="1"/>
            <p:nvPr>
              <p:custDataLst>
                <p:tags r:id="rId7"/>
              </p:custDataLst>
            </p:nvPr>
          </p:nvSpPr>
          <p:spPr>
            <a:xfrm>
              <a:off x="3158993" y="1594633"/>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能</a:t>
              </a:r>
              <a:endParaRPr lang="zh-CN" altLang="en-US" sz="3200" dirty="0">
                <a:solidFill>
                  <a:srgbClr val="23158B"/>
                </a:solidFill>
                <a:latin typeface="inpin heiti" charset="-122"/>
                <a:ea typeface="inpin heiti" charset="-122"/>
              </a:endParaRPr>
            </a:p>
          </p:txBody>
        </p:sp>
      </p:grpSp>
      <p:grpSp>
        <p:nvGrpSpPr>
          <p:cNvPr id="24" name="组合 23"/>
          <p:cNvGrpSpPr/>
          <p:nvPr/>
        </p:nvGrpSpPr>
        <p:grpSpPr>
          <a:xfrm>
            <a:off x="5601386" y="2438538"/>
            <a:ext cx="767304" cy="767304"/>
            <a:chOff x="3958877" y="1517788"/>
            <a:chExt cx="767304" cy="767304"/>
          </a:xfrm>
        </p:grpSpPr>
        <p:sp>
          <p:nvSpPr>
            <p:cNvPr id="10" name="椭圆 9"/>
            <p:cNvSpPr/>
            <p:nvPr>
              <p:custDataLst>
                <p:tags r:id="rId8"/>
              </p:custDataLst>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1" name="文本框 10"/>
            <p:cNvSpPr txBox="1"/>
            <p:nvPr>
              <p:custDataLst>
                <p:tags r:id="rId9"/>
              </p:custDataLst>
            </p:nvPr>
          </p:nvSpPr>
          <p:spPr>
            <a:xfrm>
              <a:off x="4058416"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制</a:t>
              </a:r>
              <a:endParaRPr lang="zh-CN" altLang="en-US" sz="3200" dirty="0">
                <a:solidFill>
                  <a:srgbClr val="23158B"/>
                </a:solidFill>
                <a:latin typeface="inpin heiti" charset="-122"/>
                <a:ea typeface="inpin heiti" charset="-122"/>
              </a:endParaRPr>
            </a:p>
          </p:txBody>
        </p:sp>
      </p:grpSp>
      <p:grpSp>
        <p:nvGrpSpPr>
          <p:cNvPr id="25" name="组合 24"/>
          <p:cNvGrpSpPr/>
          <p:nvPr/>
        </p:nvGrpSpPr>
        <p:grpSpPr>
          <a:xfrm>
            <a:off x="6482341" y="2438538"/>
            <a:ext cx="767304" cy="767304"/>
            <a:chOff x="4833659" y="1517788"/>
            <a:chExt cx="767304" cy="767304"/>
          </a:xfrm>
        </p:grpSpPr>
        <p:sp>
          <p:nvSpPr>
            <p:cNvPr id="13" name="椭圆 12"/>
            <p:cNvSpPr/>
            <p:nvPr>
              <p:custDataLst>
                <p:tags r:id="rId10"/>
              </p:custDataLst>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4" name="文本框 13"/>
            <p:cNvSpPr txBox="1"/>
            <p:nvPr>
              <p:custDataLst>
                <p:tags r:id="rId11"/>
              </p:custDataLst>
            </p:nvPr>
          </p:nvSpPr>
          <p:spPr>
            <a:xfrm>
              <a:off x="4933198"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造</a:t>
              </a:r>
              <a:endParaRPr lang="zh-CN" altLang="en-US" sz="3200" dirty="0">
                <a:solidFill>
                  <a:srgbClr val="23158B"/>
                </a:solidFill>
                <a:latin typeface="inpin heiti" charset="-122"/>
                <a:ea typeface="inpin heiti" charset="-122"/>
              </a:endParaRPr>
            </a:p>
          </p:txBody>
        </p:sp>
      </p:grpSp>
      <p:grpSp>
        <p:nvGrpSpPr>
          <p:cNvPr id="26" name="组合 25"/>
          <p:cNvGrpSpPr/>
          <p:nvPr/>
        </p:nvGrpSpPr>
        <p:grpSpPr>
          <a:xfrm>
            <a:off x="7363296" y="2438538"/>
            <a:ext cx="767304" cy="767304"/>
            <a:chOff x="5666375" y="1517788"/>
            <a:chExt cx="767304" cy="767304"/>
          </a:xfrm>
        </p:grpSpPr>
        <p:sp>
          <p:nvSpPr>
            <p:cNvPr id="16" name="椭圆 15"/>
            <p:cNvSpPr/>
            <p:nvPr>
              <p:custDataLst>
                <p:tags r:id="rId12"/>
              </p:custDataLst>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17" name="文本框 16"/>
            <p:cNvSpPr txBox="1"/>
            <p:nvPr>
              <p:custDataLst>
                <p:tags r:id="rId13"/>
              </p:custDataLst>
            </p:nvPr>
          </p:nvSpPr>
          <p:spPr>
            <a:xfrm>
              <a:off x="5765914"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技</a:t>
              </a:r>
              <a:endParaRPr lang="zh-CN" altLang="en-US" sz="3200" dirty="0">
                <a:solidFill>
                  <a:srgbClr val="23158B"/>
                </a:solidFill>
                <a:latin typeface="inpin heiti" charset="-122"/>
                <a:ea typeface="inpin heiti" charset="-122"/>
              </a:endParaRPr>
            </a:p>
          </p:txBody>
        </p:sp>
      </p:grpSp>
      <p:grpSp>
        <p:nvGrpSpPr>
          <p:cNvPr id="27" name="组合 26"/>
          <p:cNvGrpSpPr/>
          <p:nvPr/>
        </p:nvGrpSpPr>
        <p:grpSpPr>
          <a:xfrm>
            <a:off x="8244253" y="2438538"/>
            <a:ext cx="767304" cy="767304"/>
            <a:chOff x="6580553" y="1517788"/>
            <a:chExt cx="767304" cy="767304"/>
          </a:xfrm>
        </p:grpSpPr>
        <p:sp>
          <p:nvSpPr>
            <p:cNvPr id="19" name="椭圆 18"/>
            <p:cNvSpPr/>
            <p:nvPr>
              <p:custDataLst>
                <p:tags r:id="rId14"/>
              </p:custDataLst>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rgbClr val="B6302E"/>
                </a:solidFill>
                <a:latin typeface="inpin heiti" charset="-122"/>
                <a:ea typeface="inpin heiti" charset="-122"/>
              </a:endParaRPr>
            </a:p>
          </p:txBody>
        </p:sp>
        <p:sp>
          <p:nvSpPr>
            <p:cNvPr id="20" name="文本框 19"/>
            <p:cNvSpPr txBox="1"/>
            <p:nvPr>
              <p:custDataLst>
                <p:tags r:id="rId15"/>
              </p:custDataLst>
            </p:nvPr>
          </p:nvSpPr>
          <p:spPr>
            <a:xfrm>
              <a:off x="6680092" y="1601730"/>
              <a:ext cx="441226" cy="583565"/>
            </a:xfrm>
            <a:prstGeom prst="rect">
              <a:avLst/>
            </a:prstGeom>
            <a:noFill/>
          </p:spPr>
          <p:txBody>
            <a:bodyPr wrap="square" rtlCol="0">
              <a:spAutoFit/>
            </a:bodyPr>
            <a:lstStyle/>
            <a:p>
              <a:r>
                <a:rPr lang="zh-CN" altLang="en-US" sz="3200" dirty="0" smtClean="0">
                  <a:solidFill>
                    <a:srgbClr val="23158B"/>
                  </a:solidFill>
                  <a:latin typeface="inpin heiti" charset="-122"/>
                  <a:ea typeface="inpin heiti" charset="-122"/>
                </a:rPr>
                <a:t>术</a:t>
              </a:r>
              <a:endParaRPr lang="zh-CN" altLang="en-US" sz="3200" dirty="0">
                <a:solidFill>
                  <a:srgbClr val="23158B"/>
                </a:solidFill>
                <a:latin typeface="inpin heiti" charset="-122"/>
                <a:ea typeface="inpin heiti" charset="-122"/>
              </a:endParaRPr>
            </a:p>
          </p:txBody>
        </p:sp>
      </p:grpSp>
      <p:pic>
        <p:nvPicPr>
          <p:cNvPr id="6" name="轻松欢乐节奏感动进取电子音乐.wav">
            <a:hlinkClick r:id="" action="ppaction://media"/>
          </p:cNvPr>
          <p:cNvPicPr>
            <a:picLocks noChangeAspect="1"/>
          </p:cNvPicPr>
          <p:nvPr>
            <a:audioFile r:link="rId16"/>
            <p:extLst>
              <p:ext uri="{DAA4B4D4-6D71-4841-9C94-3DE7FCFB9230}">
                <p14:media xmlns:p14="http://schemas.microsoft.com/office/powerpoint/2010/main" r:embed="rId17"/>
              </p:ext>
            </p:extLst>
            <p:custDataLst>
              <p:tags r:id="rId18"/>
            </p:custDataLst>
          </p:nvPr>
        </p:nvPicPr>
        <p:blipFill>
          <a:blip r:embed="rId19"/>
          <a:stretch>
            <a:fillRect/>
          </a:stretch>
        </p:blipFill>
        <p:spPr>
          <a:xfrm>
            <a:off x="1117600" y="-1625600"/>
            <a:ext cx="812800" cy="812800"/>
          </a:xfrm>
          <a:prstGeom prst="rect">
            <a:avLst/>
          </a:prstGeom>
        </p:spPr>
      </p:pic>
      <p:pic>
        <p:nvPicPr>
          <p:cNvPr id="3" name="图片 2" descr="Logocenter"/>
          <p:cNvPicPr>
            <a:picLocks noChangeAspect="1"/>
          </p:cNvPicPr>
          <p:nvPr>
            <p:custDataLst>
              <p:tags r:id="rId20"/>
            </p:custDataLst>
          </p:nvPr>
        </p:nvPicPr>
        <p:blipFill>
          <a:blip r:embed="rId21"/>
          <a:stretch>
            <a:fillRect/>
          </a:stretch>
        </p:blipFill>
        <p:spPr>
          <a:xfrm>
            <a:off x="10107295" y="457835"/>
            <a:ext cx="1671955" cy="567690"/>
          </a:xfrm>
          <a:prstGeom prst="rect">
            <a:avLst/>
          </a:prstGeom>
        </p:spPr>
      </p:pic>
      <p:sp>
        <p:nvSpPr>
          <p:cNvPr id="12" name="文本框 11"/>
          <p:cNvSpPr txBox="1"/>
          <p:nvPr/>
        </p:nvSpPr>
        <p:spPr>
          <a:xfrm>
            <a:off x="4121150" y="3809365"/>
            <a:ext cx="4793615" cy="757555"/>
          </a:xfrm>
          <a:prstGeom prst="rect">
            <a:avLst/>
          </a:prstGeom>
          <a:noFill/>
        </p:spPr>
        <p:txBody>
          <a:bodyPr wrap="square" rtlCol="0">
            <a:noAutofit/>
          </a:bodyPr>
          <a:p>
            <a:pPr algn="ctr"/>
            <a:r>
              <a:rPr sz="2800" dirty="0" smtClean="0">
                <a:solidFill>
                  <a:schemeClr val="bg1"/>
                </a:solidFill>
                <a:latin typeface="inpin heiti" charset="-122"/>
                <a:ea typeface="inpin heiti" charset="-122"/>
              </a:rPr>
              <a:t>项目1 认识智能制造系统</a:t>
            </a:r>
            <a:endParaRPr sz="2800" dirty="0" smtClean="0">
              <a:solidFill>
                <a:schemeClr val="bg1"/>
              </a:solidFill>
              <a:latin typeface="inpin heiti" charset="-122"/>
              <a:ea typeface="inpin heiti"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14:presetBounceEnd="53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3000">
                                          <p:cBhvr additive="base">
                                            <p:cTn id="15"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3000">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14:bounceEnd="53000">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3000">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14:bounceEnd="53000">
                                          <p:cBhvr additive="base">
                                            <p:cTn id="23"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3000">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14:bounceEnd="53000">
                                          <p:cBhvr additive="base">
                                            <p:cTn id="27"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53000">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14:bounceEnd="53000">
                                          <p:cBhvr additive="base">
                                            <p:cTn id="31"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53000">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14:bounceEnd="53000">
                                          <p:cBhvr additive="base">
                                            <p:cTn id="35"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ppt_x"/>
                                              </p:val>
                                            </p:tav>
                                            <p:tav tm="100000">
                                              <p:val>
                                                <p:strVal val="#ppt_x"/>
                                              </p:val>
                                            </p:tav>
                                          </p:tavLst>
                                        </p:anim>
                                        <p:anim calcmode="lin" valueType="num">
                                          <p:cBhvr additive="base">
                                            <p:cTn id="16" dur="75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750" fill="hold"/>
                                            <p:tgtEl>
                                              <p:spTgt spid="24"/>
                                            </p:tgtEl>
                                            <p:attrNameLst>
                                              <p:attrName>ppt_x</p:attrName>
                                            </p:attrNameLst>
                                          </p:cBhvr>
                                          <p:tavLst>
                                            <p:tav tm="0">
                                              <p:val>
                                                <p:strVal val="#ppt_x"/>
                                              </p:val>
                                            </p:tav>
                                            <p:tav tm="100000">
                                              <p:val>
                                                <p:strVal val="#ppt_x"/>
                                              </p:val>
                                            </p:tav>
                                          </p:tavLst>
                                        </p:anim>
                                        <p:anim calcmode="lin" valueType="num">
                                          <p:cBhvr additive="base">
                                            <p:cTn id="24" dur="75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750" fill="hold"/>
                                            <p:tgtEl>
                                              <p:spTgt spid="25"/>
                                            </p:tgtEl>
                                            <p:attrNameLst>
                                              <p:attrName>ppt_x</p:attrName>
                                            </p:attrNameLst>
                                          </p:cBhvr>
                                          <p:tavLst>
                                            <p:tav tm="0">
                                              <p:val>
                                                <p:strVal val="#ppt_x"/>
                                              </p:val>
                                            </p:tav>
                                            <p:tav tm="100000">
                                              <p:val>
                                                <p:strVal val="#ppt_x"/>
                                              </p:val>
                                            </p:tav>
                                          </p:tavLst>
                                        </p:anim>
                                        <p:anim calcmode="lin" valueType="num">
                                          <p:cBhvr additive="base">
                                            <p:cTn id="28" dur="75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ppt_x"/>
                                              </p:val>
                                            </p:tav>
                                            <p:tav tm="100000">
                                              <p:val>
                                                <p:strVal val="#ppt_x"/>
                                              </p:val>
                                            </p:tav>
                                          </p:tavLst>
                                        </p:anim>
                                        <p:anim calcmode="lin" valueType="num">
                                          <p:cBhvr additive="base">
                                            <p:cTn id="32" dur="75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20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750" fill="hold"/>
                                            <p:tgtEl>
                                              <p:spTgt spid="27"/>
                                            </p:tgtEl>
                                            <p:attrNameLst>
                                              <p:attrName>ppt_x</p:attrName>
                                            </p:attrNameLst>
                                          </p:cBhvr>
                                          <p:tavLst>
                                            <p:tav tm="0">
                                              <p:val>
                                                <p:strVal val="#ppt_x"/>
                                              </p:val>
                                            </p:tav>
                                            <p:tav tm="100000">
                                              <p:val>
                                                <p:strVal val="#ppt_x"/>
                                              </p:val>
                                            </p:tav>
                                          </p:tavLst>
                                        </p:anim>
                                        <p:anim calcmode="lin" valueType="num">
                                          <p:cBhvr additive="base">
                                            <p:cTn id="36"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6"/>
                    </p:tgtEl>
                  </p:cMediaNode>
                </p:audio>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9904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754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任务1 . 2 理解智能制造发展意义</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a:buClrTx/>
              <a:buSzTx/>
              <a:buFontTx/>
            </a:pPr>
            <a:r>
              <a:rPr sz="2135">
                <a:ea typeface="宋体" panose="02010600030101010101" pitchFamily="2" charset="-122"/>
                <a:sym typeface="+mn-ea"/>
              </a:rPr>
              <a:t>4.中国制造2025</a:t>
            </a:r>
            <a:endParaRPr sz="2135">
              <a:ea typeface="宋体" panose="02010600030101010101" pitchFamily="2" charset="-122"/>
              <a:sym typeface="+mn-ea"/>
            </a:endParaRPr>
          </a:p>
        </p:txBody>
      </p:sp>
      <p:sp>
        <p:nvSpPr>
          <p:cNvPr id="9" name="文本框 8"/>
          <p:cNvSpPr txBox="1"/>
          <p:nvPr/>
        </p:nvSpPr>
        <p:spPr>
          <a:xfrm>
            <a:off x="370840" y="1703705"/>
            <a:ext cx="6104890" cy="4647565"/>
          </a:xfrm>
          <a:prstGeom prst="rect">
            <a:avLst/>
          </a:prstGeom>
          <a:noFill/>
          <a:ln w="9525">
            <a:noFill/>
          </a:ln>
        </p:spPr>
        <p:txBody>
          <a:bodyPr wrap="square" rtlCol="0" anchor="t">
            <a:noAutofit/>
          </a:bodyPr>
          <a:p>
            <a:pPr indent="0" algn="l"/>
            <a:r>
              <a:rPr sz="2000">
                <a:latin typeface="宋体" panose="02010600030101010101" pitchFamily="2" charset="-122"/>
                <a:ea typeface="宋体" panose="02010600030101010101" pitchFamily="2" charset="-122"/>
                <a:cs typeface="宋体" panose="02010600030101010101" pitchFamily="2" charset="-122"/>
                <a:sym typeface="+mn-ea"/>
              </a:rPr>
              <a:t>针对我国国情和现实，“中国制造2025”采用三步走战略，以实现制造强国宏伟目 标，如图1-3所示。第一步，到2025年基本实现现代化；第二步，到2035年成为名副其  实的工业强国，综合指数达到世界制造强国阵营中的中等水平，创新能力大幅提升，又使  行业形成全球创新引领能力，制造业整体竞争能力显著增强；第三步，到新中国成立一百  年时进入世界强国第一方阵，建成全球领先的技术体系和产业体系，成为具有全球引领影  响力的制造强国。其核心内容是加快推动新一代信息技术与制造技术融合发展，把智能制  造作为两化深度融合的助攻方向，着力发展智能装备和智能产品，推进生产过程智能化， 培育新型生产方式，全面提升企业研发、生产、管理和服务的智能化水平。</a:t>
            </a:r>
            <a:endParaRPr sz="20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6475095" y="1889760"/>
            <a:ext cx="5543550" cy="2698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12192000" cy="6858000"/>
          </a:xfrm>
          <a:prstGeom prst="rect">
            <a:avLst/>
          </a:prstGeom>
        </p:spPr>
      </p:pic>
      <p:grpSp>
        <p:nvGrpSpPr>
          <p:cNvPr id="22" name="组合 21"/>
          <p:cNvGrpSpPr/>
          <p:nvPr/>
        </p:nvGrpSpPr>
        <p:grpSpPr>
          <a:xfrm>
            <a:off x="3087301" y="2108384"/>
            <a:ext cx="1023072" cy="1023072"/>
            <a:chOff x="2175776" y="1517788"/>
            <a:chExt cx="767304" cy="767304"/>
          </a:xfrm>
        </p:grpSpPr>
        <p:sp>
          <p:nvSpPr>
            <p:cNvPr id="4" name="椭圆 3"/>
            <p:cNvSpPr/>
            <p:nvPr/>
          </p:nvSpPr>
          <p:spPr>
            <a:xfrm>
              <a:off x="2175776"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5" name="文本框 4"/>
            <p:cNvSpPr txBox="1"/>
            <p:nvPr/>
          </p:nvSpPr>
          <p:spPr>
            <a:xfrm>
              <a:off x="2244815"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感</a:t>
              </a:r>
              <a:endParaRPr lang="zh-CN" altLang="en-US" sz="4265" dirty="0">
                <a:solidFill>
                  <a:srgbClr val="23158B"/>
                </a:solidFill>
                <a:latin typeface="inpin heiti" charset="-122"/>
                <a:ea typeface="inpin heiti" charset="-122"/>
              </a:endParaRPr>
            </a:p>
          </p:txBody>
        </p:sp>
      </p:grpSp>
      <p:grpSp>
        <p:nvGrpSpPr>
          <p:cNvPr id="23" name="组合 22"/>
          <p:cNvGrpSpPr/>
          <p:nvPr/>
        </p:nvGrpSpPr>
        <p:grpSpPr>
          <a:xfrm>
            <a:off x="4261908" y="2108384"/>
            <a:ext cx="1023072" cy="1023072"/>
            <a:chOff x="3089954" y="1517788"/>
            <a:chExt cx="767304" cy="767304"/>
          </a:xfrm>
        </p:grpSpPr>
        <p:sp>
          <p:nvSpPr>
            <p:cNvPr id="7" name="椭圆 6"/>
            <p:cNvSpPr/>
            <p:nvPr/>
          </p:nvSpPr>
          <p:spPr>
            <a:xfrm>
              <a:off x="3089954"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8" name="文本框 7"/>
            <p:cNvSpPr txBox="1"/>
            <p:nvPr/>
          </p:nvSpPr>
          <p:spPr>
            <a:xfrm>
              <a:off x="3158993" y="1594633"/>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谢</a:t>
              </a:r>
              <a:endParaRPr lang="zh-CN" altLang="en-US" sz="4265" dirty="0">
                <a:solidFill>
                  <a:srgbClr val="23158B"/>
                </a:solidFill>
                <a:latin typeface="inpin heiti" charset="-122"/>
                <a:ea typeface="inpin heiti" charset="-122"/>
              </a:endParaRPr>
            </a:p>
          </p:txBody>
        </p:sp>
      </p:grpSp>
      <p:grpSp>
        <p:nvGrpSpPr>
          <p:cNvPr id="24" name="组合 23"/>
          <p:cNvGrpSpPr/>
          <p:nvPr/>
        </p:nvGrpSpPr>
        <p:grpSpPr>
          <a:xfrm>
            <a:off x="5436515" y="2108384"/>
            <a:ext cx="1023072" cy="1023072"/>
            <a:chOff x="3958877" y="1517788"/>
            <a:chExt cx="767304" cy="767304"/>
          </a:xfrm>
        </p:grpSpPr>
        <p:sp>
          <p:nvSpPr>
            <p:cNvPr id="10" name="椭圆 9"/>
            <p:cNvSpPr/>
            <p:nvPr/>
          </p:nvSpPr>
          <p:spPr>
            <a:xfrm>
              <a:off x="3958877"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1" name="文本框 10"/>
            <p:cNvSpPr txBox="1"/>
            <p:nvPr/>
          </p:nvSpPr>
          <p:spPr>
            <a:xfrm>
              <a:off x="4058416"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您</a:t>
              </a:r>
              <a:endParaRPr lang="zh-CN" altLang="en-US" sz="4265" dirty="0">
                <a:solidFill>
                  <a:srgbClr val="23158B"/>
                </a:solidFill>
                <a:latin typeface="inpin heiti" charset="-122"/>
                <a:ea typeface="inpin heiti" charset="-122"/>
              </a:endParaRPr>
            </a:p>
          </p:txBody>
        </p:sp>
      </p:grpSp>
      <p:grpSp>
        <p:nvGrpSpPr>
          <p:cNvPr id="25" name="组合 24"/>
          <p:cNvGrpSpPr/>
          <p:nvPr/>
        </p:nvGrpSpPr>
        <p:grpSpPr>
          <a:xfrm>
            <a:off x="6611121" y="2108384"/>
            <a:ext cx="1023072" cy="1023072"/>
            <a:chOff x="4833659" y="1517788"/>
            <a:chExt cx="767304" cy="767304"/>
          </a:xfrm>
        </p:grpSpPr>
        <p:sp>
          <p:nvSpPr>
            <p:cNvPr id="13" name="椭圆 12"/>
            <p:cNvSpPr/>
            <p:nvPr/>
          </p:nvSpPr>
          <p:spPr>
            <a:xfrm>
              <a:off x="4833659"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4" name="文本框 13"/>
            <p:cNvSpPr txBox="1"/>
            <p:nvPr/>
          </p:nvSpPr>
          <p:spPr>
            <a:xfrm>
              <a:off x="4933198"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的</a:t>
              </a:r>
              <a:endParaRPr lang="zh-CN" altLang="en-US" sz="4265" dirty="0">
                <a:solidFill>
                  <a:srgbClr val="23158B"/>
                </a:solidFill>
                <a:latin typeface="inpin heiti" charset="-122"/>
                <a:ea typeface="inpin heiti" charset="-122"/>
              </a:endParaRPr>
            </a:p>
          </p:txBody>
        </p:sp>
      </p:grpSp>
      <p:grpSp>
        <p:nvGrpSpPr>
          <p:cNvPr id="26" name="组合 25"/>
          <p:cNvGrpSpPr/>
          <p:nvPr/>
        </p:nvGrpSpPr>
        <p:grpSpPr>
          <a:xfrm>
            <a:off x="7785728" y="2108384"/>
            <a:ext cx="1023072" cy="1023072"/>
            <a:chOff x="5666375" y="1517788"/>
            <a:chExt cx="767304" cy="767304"/>
          </a:xfrm>
        </p:grpSpPr>
        <p:sp>
          <p:nvSpPr>
            <p:cNvPr id="16" name="椭圆 15"/>
            <p:cNvSpPr/>
            <p:nvPr/>
          </p:nvSpPr>
          <p:spPr>
            <a:xfrm>
              <a:off x="5666375"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17" name="文本框 16"/>
            <p:cNvSpPr txBox="1"/>
            <p:nvPr/>
          </p:nvSpPr>
          <p:spPr>
            <a:xfrm>
              <a:off x="5765914" y="1601730"/>
              <a:ext cx="441226" cy="561023"/>
            </a:xfrm>
            <a:prstGeom prst="rect">
              <a:avLst/>
            </a:prstGeom>
            <a:noFill/>
          </p:spPr>
          <p:txBody>
            <a:bodyPr wrap="square" rtlCol="0">
              <a:spAutoFit/>
            </a:bodyPr>
            <a:lstStyle/>
            <a:p>
              <a:r>
                <a:rPr lang="zh-CN" altLang="en-US" sz="4265" dirty="0">
                  <a:solidFill>
                    <a:srgbClr val="23158B"/>
                  </a:solidFill>
                  <a:latin typeface="inpin heiti" charset="-122"/>
                  <a:ea typeface="inpin heiti" charset="-122"/>
                </a:rPr>
                <a:t>观</a:t>
              </a:r>
              <a:endParaRPr lang="zh-CN" altLang="en-US" sz="4265" dirty="0">
                <a:solidFill>
                  <a:srgbClr val="23158B"/>
                </a:solidFill>
                <a:latin typeface="inpin heiti" charset="-122"/>
                <a:ea typeface="inpin heiti" charset="-122"/>
              </a:endParaRPr>
            </a:p>
          </p:txBody>
        </p:sp>
      </p:grpSp>
      <p:grpSp>
        <p:nvGrpSpPr>
          <p:cNvPr id="27" name="组合 26"/>
          <p:cNvGrpSpPr/>
          <p:nvPr/>
        </p:nvGrpSpPr>
        <p:grpSpPr>
          <a:xfrm>
            <a:off x="8960337" y="2108384"/>
            <a:ext cx="1023072" cy="1023072"/>
            <a:chOff x="6580553" y="1517788"/>
            <a:chExt cx="767304" cy="767304"/>
          </a:xfrm>
        </p:grpSpPr>
        <p:sp>
          <p:nvSpPr>
            <p:cNvPr id="19" name="椭圆 18"/>
            <p:cNvSpPr/>
            <p:nvPr/>
          </p:nvSpPr>
          <p:spPr>
            <a:xfrm>
              <a:off x="6580553" y="1517788"/>
              <a:ext cx="767304" cy="76730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dirty="0">
                <a:solidFill>
                  <a:srgbClr val="B6302E"/>
                </a:solidFill>
                <a:latin typeface="inpin heiti" charset="-122"/>
                <a:ea typeface="inpin heiti" charset="-122"/>
              </a:endParaRPr>
            </a:p>
          </p:txBody>
        </p:sp>
        <p:sp>
          <p:nvSpPr>
            <p:cNvPr id="20" name="文本框 19"/>
            <p:cNvSpPr txBox="1"/>
            <p:nvPr/>
          </p:nvSpPr>
          <p:spPr>
            <a:xfrm>
              <a:off x="6680092" y="1601730"/>
              <a:ext cx="441226" cy="561023"/>
            </a:xfrm>
            <a:prstGeom prst="rect">
              <a:avLst/>
            </a:prstGeom>
            <a:noFill/>
          </p:spPr>
          <p:txBody>
            <a:bodyPr wrap="square" rtlCol="0">
              <a:spAutoFit/>
            </a:bodyPr>
            <a:lstStyle/>
            <a:p>
              <a:r>
                <a:rPr lang="zh-CN" altLang="en-US" sz="4265" dirty="0" smtClean="0">
                  <a:solidFill>
                    <a:srgbClr val="23158B"/>
                  </a:solidFill>
                  <a:latin typeface="inpin heiti" charset="-122"/>
                  <a:ea typeface="inpin heiti" charset="-122"/>
                </a:rPr>
                <a:t>看</a:t>
              </a:r>
              <a:endParaRPr lang="zh-CN" altLang="en-US" sz="4265" dirty="0">
                <a:solidFill>
                  <a:srgbClr val="23158B"/>
                </a:solidFill>
                <a:latin typeface="inpin heiti" charset="-122"/>
                <a:ea typeface="inpin heiti" charset="-122"/>
              </a:endParaRPr>
            </a:p>
          </p:txBody>
        </p:sp>
      </p:grpSp>
      <p:sp>
        <p:nvSpPr>
          <p:cNvPr id="28" name="圆角矩形 27"/>
          <p:cNvSpPr/>
          <p:nvPr/>
        </p:nvSpPr>
        <p:spPr>
          <a:xfrm>
            <a:off x="3757760" y="3412713"/>
            <a:ext cx="5335296" cy="53275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npin heiti" charset="-122"/>
              <a:ea typeface="inpin heiti" charset="-122"/>
            </a:endParaRPr>
          </a:p>
        </p:txBody>
      </p:sp>
      <p:sp>
        <p:nvSpPr>
          <p:cNvPr id="29" name="文本框 28"/>
          <p:cNvSpPr txBox="1"/>
          <p:nvPr/>
        </p:nvSpPr>
        <p:spPr>
          <a:xfrm>
            <a:off x="4626433" y="3412549"/>
            <a:ext cx="3230880" cy="460375"/>
          </a:xfrm>
          <a:prstGeom prst="rect">
            <a:avLst/>
          </a:prstGeom>
          <a:noFill/>
        </p:spPr>
        <p:txBody>
          <a:bodyPr wrap="none" rtlCol="0">
            <a:spAutoFit/>
          </a:bodyPr>
          <a:lstStyle/>
          <a:p>
            <a:pPr algn="l"/>
            <a:r>
              <a:rPr lang="zh-CN" altLang="en-US" sz="2400" dirty="0" smtClean="0">
                <a:solidFill>
                  <a:schemeClr val="bg1"/>
                </a:solidFill>
                <a:latin typeface="inpin heiti" charset="-122"/>
                <a:ea typeface="inpin heiti" charset="-122"/>
                <a:sym typeface="+mn-ea"/>
              </a:rPr>
              <a:t>重庆工程职业技术学院</a:t>
            </a:r>
            <a:endParaRPr lang="zh-CN" altLang="en-US" sz="2400" dirty="0">
              <a:solidFill>
                <a:schemeClr val="bg1"/>
              </a:solidFill>
              <a:latin typeface="inpin heiti" charset="-122"/>
              <a:ea typeface="inpin heiti" charset="-122"/>
            </a:endParaRPr>
          </a:p>
        </p:txBody>
      </p:sp>
      <p:sp>
        <p:nvSpPr>
          <p:cNvPr id="30" name="文本框 29"/>
          <p:cNvSpPr txBox="1"/>
          <p:nvPr/>
        </p:nvSpPr>
        <p:spPr>
          <a:xfrm>
            <a:off x="4416140" y="4040460"/>
            <a:ext cx="3992880" cy="460375"/>
          </a:xfrm>
          <a:prstGeom prst="rect">
            <a:avLst/>
          </a:prstGeom>
          <a:noFill/>
        </p:spPr>
        <p:txBody>
          <a:bodyPr wrap="none" rtlCol="0">
            <a:spAutoFit/>
          </a:bodyPr>
          <a:lstStyle/>
          <a:p>
            <a:r>
              <a:rPr lang="en-US" altLang="zh-CN" sz="2400" dirty="0" smtClean="0">
                <a:solidFill>
                  <a:schemeClr val="bg1"/>
                </a:solidFill>
                <a:latin typeface="inpin heiti" charset="-122"/>
                <a:ea typeface="inpin heiti" charset="-122"/>
              </a:rPr>
              <a:t>Intelligent Manufacturing</a:t>
            </a:r>
            <a:endParaRPr lang="zh-CN" altLang="en-US" sz="2400" dirty="0">
              <a:solidFill>
                <a:schemeClr val="bg1"/>
              </a:solidFill>
              <a:latin typeface="inpin heiti" charset="-122"/>
              <a:ea typeface="inpin heiti" charset="-122"/>
            </a:endParaRPr>
          </a:p>
        </p:txBody>
      </p:sp>
      <p:pic>
        <p:nvPicPr>
          <p:cNvPr id="6" name="图片 5" descr="Logocenter"/>
          <p:cNvPicPr>
            <a:picLocks noChangeAspect="1"/>
          </p:cNvPicPr>
          <p:nvPr/>
        </p:nvPicPr>
        <p:blipFill>
          <a:blip r:embed="rId3"/>
          <a:stretch>
            <a:fillRect/>
          </a:stretch>
        </p:blipFill>
        <p:spPr>
          <a:xfrm>
            <a:off x="9795087" y="134620"/>
            <a:ext cx="2229273" cy="756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14:presetBounceEnd="53000">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53000">
                                          <p:cBhvr additive="base">
                                            <p:cTn id="13"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53000">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14:bounceEnd="53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53000">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14:bounceEnd="53000">
                                          <p:cBhvr additive="base">
                                            <p:cTn id="21"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14:presetBounceEnd="53000">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14:bounceEnd="53000">
                                          <p:cBhvr additive="base">
                                            <p:cTn id="25"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53000">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14:bounceEnd="53000">
                                          <p:cBhvr additive="base">
                                            <p:cTn id="29"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53000">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14:bounceEnd="53000">
                                          <p:cBhvr additive="base">
                                            <p:cTn id="33" dur="750" fill="hold"/>
                                            <p:tgtEl>
                                              <p:spTgt spid="27"/>
                                            </p:tgtEl>
                                            <p:attrNameLst>
                                              <p:attrName>ppt_x</p:attrName>
                                            </p:attrNameLst>
                                          </p:cBhvr>
                                          <p:tavLst>
                                            <p:tav tm="0">
                                              <p:val>
                                                <p:strVal val="#ppt_x"/>
                                              </p:val>
                                            </p:tav>
                                            <p:tav tm="100000">
                                              <p:val>
                                                <p:strVal val="#ppt_x"/>
                                              </p:val>
                                            </p:tav>
                                          </p:tavLst>
                                        </p:anim>
                                        <p:anim calcmode="lin" valueType="num" p14:bounceEnd="53000">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750" fill="hold"/>
                                            <p:tgtEl>
                                              <p:spTgt spid="22"/>
                                            </p:tgtEl>
                                            <p:attrNameLst>
                                              <p:attrName>ppt_x</p:attrName>
                                            </p:attrNameLst>
                                          </p:cBhvr>
                                          <p:tavLst>
                                            <p:tav tm="0">
                                              <p:val>
                                                <p:strVal val="#ppt_x"/>
                                              </p:val>
                                            </p:tav>
                                            <p:tav tm="100000">
                                              <p:val>
                                                <p:strVal val="#ppt_x"/>
                                              </p:val>
                                            </p:tav>
                                          </p:tavLst>
                                        </p:anim>
                                        <p:anim calcmode="lin" valueType="num">
                                          <p:cBhvr additive="base">
                                            <p:cTn id="14" dur="750" fill="hold"/>
                                            <p:tgtEl>
                                              <p:spTgt spid="22"/>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750" fill="hold"/>
                                            <p:tgtEl>
                                              <p:spTgt spid="24"/>
                                            </p:tgtEl>
                                            <p:attrNameLst>
                                              <p:attrName>ppt_x</p:attrName>
                                            </p:attrNameLst>
                                          </p:cBhvr>
                                          <p:tavLst>
                                            <p:tav tm="0">
                                              <p:val>
                                                <p:strVal val="#ppt_x"/>
                                              </p:val>
                                            </p:tav>
                                            <p:tav tm="100000">
                                              <p:val>
                                                <p:strVal val="#ppt_x"/>
                                              </p:val>
                                            </p:tav>
                                          </p:tavLst>
                                        </p:anim>
                                        <p:anim calcmode="lin" valueType="num">
                                          <p:cBhvr additive="base">
                                            <p:cTn id="22" dur="750" fill="hold"/>
                                            <p:tgtEl>
                                              <p:spTgt spid="2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2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750" fill="hold"/>
                                            <p:tgtEl>
                                              <p:spTgt spid="27"/>
                                            </p:tgtEl>
                                            <p:attrNameLst>
                                              <p:attrName>ppt_x</p:attrName>
                                            </p:attrNameLst>
                                          </p:cBhvr>
                                          <p:tavLst>
                                            <p:tav tm="0">
                                              <p:val>
                                                <p:strVal val="#ppt_x"/>
                                              </p:val>
                                            </p:tav>
                                            <p:tav tm="100000">
                                              <p:val>
                                                <p:strVal val="#ppt_x"/>
                                              </p:val>
                                            </p:tav>
                                          </p:tavLst>
                                        </p:anim>
                                        <p:anim calcmode="lin" valueType="num">
                                          <p:cBhvr additive="base">
                                            <p:cTn id="34" dur="750" fill="hold"/>
                                            <p:tgtEl>
                                              <p:spTgt spid="27"/>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2500"/>
                                </p:stCondLst>
                                <p:childTnLst>
                                  <p:par>
                                    <p:cTn id="40" presetID="10" presetClass="entr" presetSubtype="0" fill="hold" grpId="0" nodeType="afterEffect">
                                      <p:stCondLst>
                                        <p:cond delay="0"/>
                                      </p:stCondLst>
                                      <p:iterate type="lt">
                                        <p:tmPct val="14000"/>
                                      </p:iterate>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579"/>
                                </p:stCondLst>
                                <p:childTnLst>
                                  <p:par>
                                    <p:cTn id="44" presetID="16" presetClass="entr" presetSubtype="2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inVertical)">
                                          <p:cBhvr>
                                            <p:cTn id="46"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68693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450080" cy="460375"/>
          </a:xfrm>
          <a:prstGeom prst="rect">
            <a:avLst/>
          </a:prstGeom>
          <a:noFill/>
        </p:spPr>
        <p:txBody>
          <a:bodyPr wrap="none" rtlCol="0">
            <a:sp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1.1 </a:t>
            </a:r>
            <a:r>
              <a:rPr sz="2400" dirty="0" smtClean="0">
                <a:solidFill>
                  <a:schemeClr val="bg1"/>
                </a:solidFill>
                <a:latin typeface="inpin heiti" charset="-122"/>
                <a:ea typeface="inpin heiti" charset="-122"/>
                <a:sym typeface="+mn-ea"/>
              </a:rPr>
              <a:t>认识智能制造系统构成</a:t>
            </a:r>
            <a:endParaRPr sz="2400" dirty="0" smtClean="0">
              <a:solidFill>
                <a:schemeClr val="bg1"/>
              </a:solidFill>
              <a:latin typeface="inpin heiti" charset="-122"/>
              <a:ea typeface="inpin heiti" charset="-122"/>
              <a:sym typeface="+mn-ea"/>
            </a:endParaRPr>
          </a:p>
        </p:txBody>
      </p:sp>
      <p:sp>
        <p:nvSpPr>
          <p:cNvPr id="9" name="文本框 8"/>
          <p:cNvSpPr txBox="1"/>
          <p:nvPr/>
        </p:nvSpPr>
        <p:spPr>
          <a:xfrm>
            <a:off x="188595" y="1127125"/>
            <a:ext cx="11684000" cy="5262245"/>
          </a:xfrm>
          <a:prstGeom prst="rect">
            <a:avLst/>
          </a:prstGeom>
          <a:noFill/>
          <a:ln w="9525">
            <a:noFill/>
          </a:ln>
        </p:spPr>
        <p:txBody>
          <a:bodyPr wrap="square" rtlCol="0" anchor="t">
            <a:spAutoFit/>
          </a:bodyPr>
          <a:p>
            <a:pPr indent="0"/>
            <a:r>
              <a:rPr sz="2400">
                <a:latin typeface="宋体" panose="02010600030101010101" pitchFamily="2" charset="-122"/>
                <a:ea typeface="宋体" panose="02010600030101010101" pitchFamily="2" charset="-122"/>
                <a:cs typeface="宋体" panose="02010600030101010101" pitchFamily="2" charset="-122"/>
                <a:sym typeface="+mn-ea"/>
              </a:rPr>
              <a:t>1. 制造系统的纵向构成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ISA-95①将工厂自动化生产纵向分为5个层级，称为工厂自动化生产金字塔，如图1- 1所示。0和1级对应现场层，或者上述的装备层。第2级对应车间层，第3级对应工厂 层，第4级对应企业层。如上所述，工厂只是生产的一个环节，企业层面还需要多部门配 合完成生产、销售和售后等。</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2.制造系统的横向构成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制造系统的横向构成即企业与外部的设计人员、供应商、销售以及其他企业之间，充 分利用互联网或工业互联网技术，建立灵活有效、互惠互利的动态联盟，进行网络协同。</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3.智能制造的定义</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a:r>
              <a:rPr sz="2400">
                <a:latin typeface="宋体" panose="02010600030101010101" pitchFamily="2" charset="-122"/>
                <a:ea typeface="宋体" panose="02010600030101010101" pitchFamily="2" charset="-122"/>
                <a:cs typeface="宋体" panose="02010600030101010101" pitchFamily="2" charset="-122"/>
                <a:sym typeface="+mn-ea"/>
              </a:rPr>
              <a:t>中国工信部、财政部《智能制造发展规划(2016—2020年)》中对智能制造定义为： 智能制造是基于新一代信息通信技术与先进制造技术深度融合，贯穿于设计、生产、管理、 服务等制造活动的各个环节，具有自感知、自学习、自决策、自执行、自适应等功能的新型</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7707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450080" cy="460375"/>
          </a:xfrm>
          <a:prstGeom prst="rect">
            <a:avLst/>
          </a:prstGeom>
          <a:noFill/>
        </p:spPr>
        <p:txBody>
          <a:bodyPr wrap="none" rtlCol="0">
            <a:sp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1.1 </a:t>
            </a:r>
            <a:r>
              <a:rPr sz="2400" dirty="0" smtClean="0">
                <a:solidFill>
                  <a:schemeClr val="bg1"/>
                </a:solidFill>
                <a:latin typeface="inpin heiti" charset="-122"/>
                <a:ea typeface="inpin heiti" charset="-122"/>
                <a:sym typeface="+mn-ea"/>
              </a:rPr>
              <a:t>认识智能制造系统构成</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 智能制造的范式</a:t>
            </a:r>
            <a:endParaRPr sz="2135">
              <a:ea typeface="宋体" panose="02010600030101010101" pitchFamily="2" charset="-122"/>
              <a:sym typeface="+mn-ea"/>
            </a:endParaRPr>
          </a:p>
        </p:txBody>
      </p:sp>
      <p:sp>
        <p:nvSpPr>
          <p:cNvPr id="9" name="文本框 8"/>
          <p:cNvSpPr txBox="1"/>
          <p:nvPr/>
        </p:nvSpPr>
        <p:spPr>
          <a:xfrm>
            <a:off x="859367" y="1967653"/>
            <a:ext cx="10475807" cy="3709670"/>
          </a:xfrm>
          <a:prstGeom prst="rect">
            <a:avLst/>
          </a:prstGeom>
          <a:noFill/>
          <a:ln w="9525">
            <a:noFill/>
          </a:ln>
        </p:spPr>
        <p:txBody>
          <a:bodyPr wrap="square" rtlCol="0" anchor="t">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智能制造可概括为数字化、网络化和智能化三种范式。</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(1)数字化：可以说是量化，比如用具体温度值表达天气很热这个概念。数字化不仅 便于人们理解，消除个体理解的差异，更重要的是信息数字化后机器才能识别、处理、储 存、传输等。实现制造过程的数字化就是通过传感器或其他设备把物体属性，如汽车速 度、环境温度、气缸压力等测量出来，形成数据。</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(2)网络化：将互联网工具用到制造业。它强调供需对接。实现网络化可以概括为三 大集成，即横向集成、纵向集成和端到端集成。这三大集成也就是企业内部、企业之间和 企业与客户之间的分享与协作。</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(3)智能化是真正意义的智能制造。将人工智能与先进制造融合，实现机器自动感知 判断、自主生产，从而解决很多现有生产方式无法解决的问题。实现制造的智能化的途径 包括在制造过程中将人工智能与互联网、云计算、大数据、物联网等融合运用。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77075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450080" cy="460375"/>
          </a:xfrm>
          <a:prstGeom prst="rect">
            <a:avLst/>
          </a:prstGeom>
          <a:noFill/>
        </p:spPr>
        <p:txBody>
          <a:bodyPr wrap="none" rtlCol="0">
            <a:sp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1.1 </a:t>
            </a:r>
            <a:r>
              <a:rPr sz="2400" dirty="0" smtClean="0">
                <a:solidFill>
                  <a:schemeClr val="bg1"/>
                </a:solidFill>
                <a:latin typeface="inpin heiti" charset="-122"/>
                <a:ea typeface="inpin heiti" charset="-122"/>
                <a:sym typeface="+mn-ea"/>
              </a:rPr>
              <a:t>认识智能制造系统构成</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4. 智能制造的范式</a:t>
            </a:r>
            <a:endParaRPr sz="2135">
              <a:ea typeface="宋体" panose="02010600030101010101" pitchFamily="2" charset="-122"/>
              <a:sym typeface="+mn-ea"/>
            </a:endParaRPr>
          </a:p>
        </p:txBody>
      </p:sp>
      <p:sp>
        <p:nvSpPr>
          <p:cNvPr id="9" name="文本框 8"/>
          <p:cNvSpPr txBox="1"/>
          <p:nvPr/>
        </p:nvSpPr>
        <p:spPr>
          <a:xfrm>
            <a:off x="859367" y="1967653"/>
            <a:ext cx="10475807" cy="3709670"/>
          </a:xfrm>
          <a:prstGeom prst="rect">
            <a:avLst/>
          </a:prstGeom>
          <a:noFill/>
          <a:ln w="9525">
            <a:noFill/>
          </a:ln>
        </p:spPr>
        <p:txBody>
          <a:bodyPr wrap="square" rtlCol="0" anchor="t">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智能制造可概括为数字化、网络化和智能化三种范式。</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(1)数字化：可以说是量化，比如用具体温度值表达天气很热这个概念。数字化不仅 便于人们理解，消除个体理解的差异，更重要的是信息数字化后机器才能识别、处理、储 存、传输等。实现制造过程的数字化就是通过传感器或其他设备把物体属性，如汽车速 度、环境温度、气缸压力等测量出来，形成数据。</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(2)网络化：将互联网工具用到制造业。它强调供需对接。实现网络化可以概括为三 大集成，即横向集成、纵向集成和端到端集成。这三大集成也就是企业内部、企业之间和 企业与客户之间的分享与协作。</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(3)智能化是真正意义的智能制造。将人工智能与先进制造融合，实现机器自动感知 判断、自主生产，从而解决很多现有生产方式无法解决的问题。实现制造的智能化的途径 包括在制造过程中将人工智能与互联网、云计算、大数据、物联网等融合运用。</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686300"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450080" cy="460375"/>
          </a:xfrm>
          <a:prstGeom prst="rect">
            <a:avLst/>
          </a:prstGeom>
          <a:noFill/>
        </p:spPr>
        <p:txBody>
          <a:bodyPr wrap="none" rtlCol="0">
            <a:spAutoFit/>
          </a:bodyPr>
          <a:lstStyle/>
          <a:p>
            <a:pPr algn="l"/>
            <a:r>
              <a:rPr lang="zh-CN" sz="2400" dirty="0" smtClean="0">
                <a:solidFill>
                  <a:schemeClr val="bg1"/>
                </a:solidFill>
                <a:latin typeface="inpin heiti" charset="-122"/>
                <a:ea typeface="inpin heiti" charset="-122"/>
                <a:sym typeface="+mn-ea"/>
              </a:rPr>
              <a:t>任务</a:t>
            </a:r>
            <a:r>
              <a:rPr lang="en-US" altLang="zh-CN" sz="2400" dirty="0" smtClean="0">
                <a:solidFill>
                  <a:schemeClr val="bg1"/>
                </a:solidFill>
                <a:latin typeface="inpin heiti" charset="-122"/>
                <a:ea typeface="inpin heiti" charset="-122"/>
                <a:sym typeface="+mn-ea"/>
              </a:rPr>
              <a:t>1.1 </a:t>
            </a:r>
            <a:r>
              <a:rPr sz="2400" dirty="0" smtClean="0">
                <a:solidFill>
                  <a:schemeClr val="bg1"/>
                </a:solidFill>
                <a:latin typeface="inpin heiti" charset="-122"/>
                <a:ea typeface="inpin heiti" charset="-122"/>
                <a:sym typeface="+mn-ea"/>
              </a:rPr>
              <a:t>认识智能制造系统构成</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4466590" cy="420370"/>
          </a:xfrm>
          <a:prstGeom prst="rect">
            <a:avLst/>
          </a:prstGeom>
          <a:noFill/>
          <a:ln w="9525">
            <a:noFill/>
          </a:ln>
        </p:spPr>
        <p:txBody>
          <a:bodyPr wrap="square" rtlCol="0">
            <a:spAutoFit/>
          </a:bodyPr>
          <a:p>
            <a:pPr>
              <a:buClrTx/>
              <a:buSzTx/>
              <a:buFontTx/>
            </a:pPr>
            <a:r>
              <a:rPr sz="2135">
                <a:ea typeface="宋体" panose="02010600030101010101" pitchFamily="2" charset="-122"/>
                <a:sym typeface="+mn-ea"/>
              </a:rPr>
              <a:t>5.智能制造与传统制造的区别</a:t>
            </a:r>
            <a:endParaRPr sz="2135">
              <a:ea typeface="宋体" panose="02010600030101010101" pitchFamily="2" charset="-122"/>
              <a:sym typeface="+mn-ea"/>
            </a:endParaRPr>
          </a:p>
        </p:txBody>
      </p:sp>
      <p:sp>
        <p:nvSpPr>
          <p:cNvPr id="9" name="文本框 8"/>
          <p:cNvSpPr txBox="1"/>
          <p:nvPr/>
        </p:nvSpPr>
        <p:spPr>
          <a:xfrm>
            <a:off x="859367" y="1967653"/>
            <a:ext cx="10475807" cy="1078230"/>
          </a:xfrm>
          <a:prstGeom prst="rect">
            <a:avLst/>
          </a:prstGeom>
          <a:noFill/>
          <a:ln w="9525">
            <a:noFill/>
          </a:ln>
        </p:spPr>
        <p:txBody>
          <a:bodyPr wrap="square" rtlCol="0" anchor="t">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智能制造使制造业实现了大规模个性化定制、远程运维、网络协同制造等新型生产方 式，生产柔性化程度提高。我们所熟知的5G、云计算、物联网、智能机器人等都是智能 制造技术的代表。表1-1所示为工业4.0智能制造与工业3.0制造的区别。</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858520" y="3260090"/>
            <a:ext cx="10477500" cy="2618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9904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754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任务1 . 2 理解智能制造发展意义</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a:buClrTx/>
              <a:buSzTx/>
              <a:buFontTx/>
            </a:pPr>
            <a:r>
              <a:rPr sz="2135">
                <a:ea typeface="宋体" panose="02010600030101010101" pitchFamily="2" charset="-122"/>
                <a:sym typeface="+mn-ea"/>
              </a:rPr>
              <a:t>1.智能制造技术</a:t>
            </a:r>
            <a:endParaRPr sz="2135">
              <a:ea typeface="宋体" panose="02010600030101010101" pitchFamily="2" charset="-122"/>
              <a:sym typeface="+mn-ea"/>
            </a:endParaRPr>
          </a:p>
        </p:txBody>
      </p:sp>
      <p:sp>
        <p:nvSpPr>
          <p:cNvPr id="9" name="文本框 8"/>
          <p:cNvSpPr txBox="1"/>
          <p:nvPr/>
        </p:nvSpPr>
        <p:spPr>
          <a:xfrm>
            <a:off x="859367" y="1967653"/>
            <a:ext cx="10475807" cy="3051810"/>
          </a:xfrm>
          <a:prstGeom prst="rect">
            <a:avLst/>
          </a:prstGeom>
          <a:noFill/>
          <a:ln w="9525">
            <a:noFill/>
          </a:ln>
        </p:spPr>
        <p:txBody>
          <a:bodyPr wrap="square" rtlCol="0" anchor="t">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在当今的工业发展中，智能化的生产技术显得尤为重要。将智能化生产技术和自动化 技术相结合，可以使计划方案更加完善。在实际使用中，当出现某些具有腐蚀性的介质超 过一定时限时，智能制造技术平台就会自动报警。各有关部门可以根据实际情况进行信息 共享，利用CAD/CAM技术进行数据的传递，并根据预警及时进行维护，通过与各子系统 的集成，使其不断地提高智能化生产水平。智能生产包括：数字化制造、网络化制造、新 一代智能化制造三大类，主要有智能产品、智能生产、智能系统等。通过对企业内部的横 向、纵向集成，构建一个能够实现实时管理、优化产品生命周期的复杂生产网络，并对智 能设备、智能生产进行数据采集、分析、挖掘，并支持智能决策。</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9904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754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任务1 . 2 理解智能制造发展意义</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a:buClrTx/>
              <a:buSzTx/>
              <a:buFontTx/>
            </a:pPr>
            <a:r>
              <a:rPr sz="2135">
                <a:ea typeface="宋体" panose="02010600030101010101" pitchFamily="2" charset="-122"/>
                <a:sym typeface="+mn-ea"/>
              </a:rPr>
              <a:t>2.智能制造系统的五大功能</a:t>
            </a:r>
            <a:endParaRPr sz="2135">
              <a:ea typeface="宋体" panose="02010600030101010101" pitchFamily="2" charset="-122"/>
              <a:sym typeface="+mn-ea"/>
            </a:endParaRPr>
          </a:p>
        </p:txBody>
      </p:sp>
      <p:sp>
        <p:nvSpPr>
          <p:cNvPr id="9" name="文本框 8"/>
          <p:cNvSpPr txBox="1"/>
          <p:nvPr/>
        </p:nvSpPr>
        <p:spPr>
          <a:xfrm>
            <a:off x="194945" y="1532890"/>
            <a:ext cx="11637645" cy="5025390"/>
          </a:xfrm>
          <a:prstGeom prst="rect">
            <a:avLst/>
          </a:prstGeom>
          <a:noFill/>
          <a:ln w="9525">
            <a:noFill/>
          </a:ln>
        </p:spPr>
        <p:txBody>
          <a:bodyPr wrap="square" rtlCol="0" anchor="t">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1)感知功能</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即智能制造中心平台可以对传感器传输的数据进行收集、分析和整理，由此明确制造 产品的状态和系统的状态。</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2)决策功能</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该功能是建立在感知功能基础之上的一种功能，有助于工作人员做出正确决策，明确 行动方向。</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3)控制功能</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依托决策功能而存在，不仅能对决策功能制定出来的决策进行分析，从众多决策中选 择最合适的一种用于进行产品的制造；还能对生产制造的全过程进行监督和保护。</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4)通信功能</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该功能的作用在于确保智能制造中心和子系统间的数据信息传输稳定性，可将数据第 一时间传输给管理人员。</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5)学习功能</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智能控制中心的学习功能主要体现在两个方面：首先，在进行产品制造时，可将制造 过程中产生的信息加以存储，并在数据积累一段时间后对自身的制造方案进行优化。其 次，可以借助其他的智能设备完成对知识的获取。</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9904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754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任务1 . 2 理解智能制造发展意义</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3. 智能制造系统</a:t>
            </a:r>
            <a:endParaRPr sz="2135">
              <a:ea typeface="宋体" panose="02010600030101010101" pitchFamily="2" charset="-122"/>
              <a:sym typeface="+mn-ea"/>
            </a:endParaRPr>
          </a:p>
        </p:txBody>
      </p:sp>
      <p:sp>
        <p:nvSpPr>
          <p:cNvPr id="9" name="文本框 8"/>
          <p:cNvSpPr txBox="1"/>
          <p:nvPr/>
        </p:nvSpPr>
        <p:spPr>
          <a:xfrm>
            <a:off x="371052" y="1598083"/>
            <a:ext cx="10475807" cy="2393950"/>
          </a:xfrm>
          <a:prstGeom prst="rect">
            <a:avLst/>
          </a:prstGeom>
          <a:noFill/>
          <a:ln w="9525">
            <a:noFill/>
          </a:ln>
        </p:spPr>
        <p:txBody>
          <a:bodyPr wrap="square" rtlCol="0" anchor="t">
            <a:spAutoFit/>
          </a:bodyPr>
          <a:p>
            <a:pPr indent="0"/>
            <a:r>
              <a:rPr sz="2135">
                <a:latin typeface="宋体" panose="02010600030101010101" pitchFamily="2" charset="-122"/>
                <a:ea typeface="宋体" panose="02010600030101010101" pitchFamily="2" charset="-122"/>
                <a:cs typeface="宋体" panose="02010600030101010101" pitchFamily="2" charset="-122"/>
                <a:sym typeface="+mn-ea"/>
              </a:rPr>
              <a:t>目前，智能制造系统结构大致如下：</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(1)以强化制造系统智能化水平为首要目的，综合了应用机器人、智能体和全能体等 技术手段的智能制造系统。</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(2)可以利用互联网技术对企业进行建模，融合了诸如加工处理、测量验证等内容的 智能制造系统。</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(3)具有鲜明生物特点，能够借助生物学相关知识内容进行问题解决的生物型智能制</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r>
              <a:rPr sz="2135">
                <a:latin typeface="宋体" panose="02010600030101010101" pitchFamily="2" charset="-122"/>
                <a:ea typeface="宋体" panose="02010600030101010101" pitchFamily="2" charset="-122"/>
                <a:cs typeface="宋体" panose="02010600030101010101" pitchFamily="2" charset="-122"/>
                <a:sym typeface="+mn-ea"/>
              </a:rPr>
              <a:t>造系统，如图1-2所示。</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3663950" y="3790315"/>
            <a:ext cx="4371975" cy="2590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userDrawn="1"/>
        </p:nvSpPr>
        <p:spPr>
          <a:xfrm>
            <a:off x="370840" y="316230"/>
            <a:ext cx="4990465" cy="53276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0" i="0" dirty="0">
              <a:latin typeface="inpin heiti" charset="-122"/>
              <a:ea typeface="inpin heiti" charset="-122"/>
            </a:endParaRPr>
          </a:p>
        </p:txBody>
      </p:sp>
      <p:sp>
        <p:nvSpPr>
          <p:cNvPr id="3" name="文本框 2"/>
          <p:cNvSpPr txBox="1"/>
          <p:nvPr userDrawn="1"/>
        </p:nvSpPr>
        <p:spPr>
          <a:xfrm>
            <a:off x="607307" y="336488"/>
            <a:ext cx="4754880" cy="460375"/>
          </a:xfrm>
          <a:prstGeom prst="rect">
            <a:avLst/>
          </a:prstGeom>
          <a:noFill/>
        </p:spPr>
        <p:txBody>
          <a:bodyPr wrap="none" rtlCol="0">
            <a:spAutoFit/>
          </a:bodyPr>
          <a:lstStyle/>
          <a:p>
            <a:pPr algn="l"/>
            <a:r>
              <a:rPr sz="2400" dirty="0" smtClean="0">
                <a:solidFill>
                  <a:schemeClr val="bg1"/>
                </a:solidFill>
                <a:latin typeface="inpin heiti" charset="-122"/>
                <a:ea typeface="inpin heiti" charset="-122"/>
                <a:sym typeface="+mn-ea"/>
              </a:rPr>
              <a:t>任务1 . 2 理解智能制造发展意义</a:t>
            </a:r>
            <a:endParaRPr sz="2400" dirty="0" smtClean="0">
              <a:solidFill>
                <a:schemeClr val="bg1"/>
              </a:solidFill>
              <a:latin typeface="inpin heiti" charset="-122"/>
              <a:ea typeface="inpin heiti" charset="-122"/>
              <a:sym typeface="+mn-ea"/>
            </a:endParaRPr>
          </a:p>
        </p:txBody>
      </p:sp>
      <p:sp>
        <p:nvSpPr>
          <p:cNvPr id="8" name="文本框 7"/>
          <p:cNvSpPr txBox="1"/>
          <p:nvPr/>
        </p:nvSpPr>
        <p:spPr>
          <a:xfrm>
            <a:off x="370840" y="1112520"/>
            <a:ext cx="3651673" cy="420370"/>
          </a:xfrm>
          <a:prstGeom prst="rect">
            <a:avLst/>
          </a:prstGeom>
          <a:noFill/>
          <a:ln w="9525">
            <a:noFill/>
          </a:ln>
        </p:spPr>
        <p:txBody>
          <a:bodyPr wrap="square" rtlCol="0">
            <a:spAutoFit/>
          </a:bodyPr>
          <a:p>
            <a:pPr>
              <a:buClrTx/>
              <a:buSzTx/>
              <a:buFontTx/>
            </a:pPr>
            <a:r>
              <a:rPr sz="2135">
                <a:ea typeface="宋体" panose="02010600030101010101" pitchFamily="2" charset="-122"/>
                <a:sym typeface="+mn-ea"/>
              </a:rPr>
              <a:t>4.中国制造2025</a:t>
            </a:r>
            <a:endParaRPr sz="2135">
              <a:ea typeface="宋体" panose="02010600030101010101" pitchFamily="2" charset="-122"/>
              <a:sym typeface="+mn-ea"/>
            </a:endParaRPr>
          </a:p>
        </p:txBody>
      </p:sp>
      <p:sp>
        <p:nvSpPr>
          <p:cNvPr id="9" name="文本框 8"/>
          <p:cNvSpPr txBox="1"/>
          <p:nvPr/>
        </p:nvSpPr>
        <p:spPr>
          <a:xfrm>
            <a:off x="737870" y="1648460"/>
            <a:ext cx="10126345" cy="3561715"/>
          </a:xfrm>
          <a:prstGeom prst="rect">
            <a:avLst/>
          </a:prstGeom>
          <a:noFill/>
          <a:ln w="9525">
            <a:noFill/>
          </a:ln>
        </p:spPr>
        <p:txBody>
          <a:bodyPr wrap="square" rtlCol="0" anchor="t">
            <a:noAutofit/>
          </a:bodyPr>
          <a:p>
            <a:pPr indent="0" algn="l"/>
            <a:r>
              <a:rPr sz="2135">
                <a:latin typeface="宋体" panose="02010600030101010101" pitchFamily="2" charset="-122"/>
                <a:ea typeface="宋体" panose="02010600030101010101" pitchFamily="2" charset="-122"/>
                <a:cs typeface="宋体" panose="02010600030101010101" pitchFamily="2" charset="-122"/>
                <a:sym typeface="+mn-ea"/>
              </a:rPr>
              <a:t>“中国制造2025”是我国政府应对全球新一轮科技革命和产业革命，提升制造业全球 竞争力的一个重要举措，也是着眼于国际国内经济社会发展、产业变革大趋势所指定的一 个长期战略性规划。</a:t>
            </a:r>
            <a:endParaRPr sz="2135">
              <a:latin typeface="宋体" panose="02010600030101010101" pitchFamily="2" charset="-122"/>
              <a:ea typeface="宋体" panose="02010600030101010101" pitchFamily="2" charset="-122"/>
              <a:cs typeface="宋体" panose="02010600030101010101" pitchFamily="2" charset="-122"/>
              <a:sym typeface="+mn-ea"/>
            </a:endParaRPr>
          </a:p>
          <a:p>
            <a:pPr indent="0" algn="l"/>
            <a:r>
              <a:rPr sz="2135">
                <a:latin typeface="宋体" panose="02010600030101010101" pitchFamily="2" charset="-122"/>
                <a:ea typeface="宋体" panose="02010600030101010101" pitchFamily="2" charset="-122"/>
                <a:cs typeface="宋体" panose="02010600030101010101" pitchFamily="2" charset="-122"/>
                <a:sym typeface="+mn-ea"/>
              </a:rPr>
              <a:t>“中国制造2025”是以信息化与工业化深度融合为主线，以“创新驱动、质量为先、 绿色发展、结构优化、以人为本”为发展仿真，完成要素驱动向创新驱动转变，低成本竞  争优势向质量效益竞争优势转变，由资源消耗大、污染物排放多的粗放型制造向绿色制造  转变，由生产型制造向服务型制造转变的四大转变任务，最终实现由制造大国迈向制造强  国的宏伟目标。</a:t>
            </a:r>
            <a:endParaRPr sz="2135">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switch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14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7"/>
  <p:tag name="KSO_WM_TEMPLATE_CATEGORY" val="custom"/>
</p:tagLst>
</file>

<file path=ppt/tags/tag103.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4.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5.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7"/>
  <p:tag name="KSO_WM_TEMPLATE_CATEGORY" val="custom"/>
</p:tagLst>
</file>

<file path=ppt/tags/tag109.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1.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7"/>
  <p:tag name="KSO_WM_TEMPLATE_CATEGORY" val="custom"/>
</p:tagLst>
</file>

<file path=ppt/tags/tag114.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5.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6.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7"/>
  <p:tag name="KSO_WM_TEMPLATE_CATEGORY" val="custom"/>
</p:tagLst>
</file>

<file path=ppt/tags/tag119.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1.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2.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3.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4.xml><?xml version="1.0" encoding="utf-8"?>
<p:tagLst xmlns:p="http://schemas.openxmlformats.org/presentationml/2006/main">
  <p:tag name="KSO_WM_UNIT_ID" val="_0**"/>
  <p:tag name="KSO_WM_BEAUTIFY_FLAG" val="#wm#"/>
  <p:tag name="KSO_WM_TAG_VERSION" val="3.0"/>
  <p:tag name="KSO_WM_UNIT_LAYERLEVEL" val="1"/>
  <p:tag name="KSO_WM_TEMPLATE_INDEX" val="7"/>
  <p:tag name="KSO_WM_TEMPLATE_CATEGORY" val="custom"/>
</p:tagLst>
</file>

<file path=ppt/tags/tag125.xml><?xml version="1.0" encoding="utf-8"?>
<p:tagLst xmlns:p="http://schemas.openxmlformats.org/presentationml/2006/main">
  <p:tag name="KSO_WM_UNIT_TYPE" val="d"/>
  <p:tag name="KSO_WM_UNIT_INDEX" val="1"/>
  <p:tag name="KSO_WM_BEAUTIFY_FLAG" val="#wm#"/>
  <p:tag name="KSO_WM_TAG_VERSION" val="3.0"/>
  <p:tag name="KSO_WM_TEMPLATE_INDEX" val="7"/>
  <p:tag name="KSO_WM_TEMPLATE_CATEGORY" val="custom"/>
  <p:tag name="KSO_WM_UNIT_ID" val="custom7_1*d*1"/>
  <p:tag name="KSO_WM_UNIT_LAYERLEVEL" val="1"/>
</p:tagLst>
</file>

<file path=ppt/tags/tag126.xml><?xml version="1.0" encoding="utf-8"?>
<p:tagLst xmlns:p="http://schemas.openxmlformats.org/presentationml/2006/main">
  <p:tag name="KSO_WM_UNIT_TYPE" val="i"/>
  <p:tag name="KSO_WM_DECORATE_TYPE" val="i_cd"/>
  <p:tag name="KSO_WM_UNIT_INDEX" val="1"/>
  <p:tag name="KSO_WM_BEAUTIFY_FLAG" val="#wm#"/>
  <p:tag name="KSO_WM_TAG_VERSION" val="3.0"/>
  <p:tag name="KSO_WM_TEMPLATE_INDEX" val="7"/>
  <p:tag name="KSO_WM_TEMPLATE_CATEGORY" val="custom"/>
  <p:tag name="KSO_WM_UNIT_ID" val="custom7_1*i*1"/>
  <p:tag name="KSO_WM_UNIT_LAYERLEVEL" val="1"/>
</p:tagLst>
</file>

<file path=ppt/tags/tag1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INDEX" val="7"/>
  <p:tag name="KSO_WM_TEMPLATE_CATEGORY" val="custom"/>
  <p:tag name="KSO_WM_UNIT_ID" val="custom7_1*f*1"/>
  <p:tag name="KSO_WM_UNIT_LAYERLEVEL" val="1"/>
</p:tagLst>
</file>

<file path=ppt/tags/tag128.xml><?xml version="1.0" encoding="utf-8"?>
<p:tagLst xmlns:p="http://schemas.openxmlformats.org/presentationml/2006/main">
  <p:tag name="KSO_WM_UNIT_TYPE" val="i"/>
  <p:tag name="KSO_WM_DECORATE_TYPE" val="i_cd"/>
  <p:tag name="KSO_WM_UNIT_INDEX" val="3"/>
  <p:tag name="KSO_WM_BEAUTIFY_FLAG" val="#wm#"/>
  <p:tag name="KSO_WM_TAG_VERSION" val="3.0"/>
  <p:tag name="KSO_WM_TEMPLATE_INDEX" val="7"/>
  <p:tag name="KSO_WM_TEMPLATE_CATEGORY" val="custom"/>
  <p:tag name="KSO_WM_UNIT_ID" val="custom7_1*i*3"/>
  <p:tag name="KSO_WM_UNIT_LAYERLEVEL" val="1"/>
</p:tagLst>
</file>

<file path=ppt/tags/tag129.xml><?xml version="1.0" encoding="utf-8"?>
<p:tagLst xmlns:p="http://schemas.openxmlformats.org/presentationml/2006/main">
  <p:tag name="KSO_WM_UNIT_TYPE" val="f"/>
  <p:tag name="KSO_WM_UNIT_SUBTYPE" val="a"/>
  <p:tag name="KSO_WM_UNIT_INDEX" val="2"/>
  <p:tag name="KSO_WM_BEAUTIFY_FLAG" val="#wm#"/>
  <p:tag name="KSO_WM_TAG_VERSION" val="3.0"/>
  <p:tag name="KSO_WM_TEMPLATE_INDEX" val="7"/>
  <p:tag name="KSO_WM_TEMPLATE_CATEGORY" val="custom"/>
  <p:tag name="KSO_WM_UNIT_ID" val="custom7_1*f*2"/>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TYPE" val="i"/>
  <p:tag name="KSO_WM_DECORATE_TYPE" val="i_cd"/>
  <p:tag name="KSO_WM_UNIT_INDEX" val="4"/>
  <p:tag name="KSO_WM_BEAUTIFY_FLAG" val="#wm#"/>
  <p:tag name="KSO_WM_TAG_VERSION" val="3.0"/>
  <p:tag name="KSO_WM_TEMPLATE_INDEX" val="7"/>
  <p:tag name="KSO_WM_TEMPLATE_CATEGORY" val="custom"/>
  <p:tag name="KSO_WM_UNIT_ID" val="custom7_1*i*4"/>
  <p:tag name="KSO_WM_UNIT_LAYERLEVEL" val="1"/>
</p:tagLst>
</file>

<file path=ppt/tags/tag131.xml><?xml version="1.0" encoding="utf-8"?>
<p:tagLst xmlns:p="http://schemas.openxmlformats.org/presentationml/2006/main">
  <p:tag name="KSO_WM_UNIT_TYPE" val="f"/>
  <p:tag name="KSO_WM_UNIT_SUBTYPE" val="a"/>
  <p:tag name="KSO_WM_UNIT_INDEX" val="3"/>
  <p:tag name="KSO_WM_BEAUTIFY_FLAG" val="#wm#"/>
  <p:tag name="KSO_WM_TAG_VERSION" val="3.0"/>
  <p:tag name="KSO_WM_TEMPLATE_INDEX" val="7"/>
  <p:tag name="KSO_WM_TEMPLATE_CATEGORY" val="custom"/>
  <p:tag name="KSO_WM_UNIT_ID" val="custom7_1*f*3"/>
  <p:tag name="KSO_WM_UNIT_LAYERLEVEL" val="1"/>
</p:tagLst>
</file>

<file path=ppt/tags/tag132.xml><?xml version="1.0" encoding="utf-8"?>
<p:tagLst xmlns:p="http://schemas.openxmlformats.org/presentationml/2006/main">
  <p:tag name="KSO_WM_UNIT_TYPE" val="i"/>
  <p:tag name="KSO_WM_DECORATE_TYPE" val="i_cd"/>
  <p:tag name="KSO_WM_UNIT_INDEX" val="5"/>
  <p:tag name="KSO_WM_BEAUTIFY_FLAG" val="#wm#"/>
  <p:tag name="KSO_WM_TAG_VERSION" val="3.0"/>
  <p:tag name="KSO_WM_TEMPLATE_INDEX" val="7"/>
  <p:tag name="KSO_WM_TEMPLATE_CATEGORY" val="custom"/>
  <p:tag name="KSO_WM_UNIT_ID" val="custom7_1*i*5"/>
  <p:tag name="KSO_WM_UNIT_LAYERLEVEL" val="1"/>
</p:tagLst>
</file>

<file path=ppt/tags/tag133.xml><?xml version="1.0" encoding="utf-8"?>
<p:tagLst xmlns:p="http://schemas.openxmlformats.org/presentationml/2006/main">
  <p:tag name="KSO_WM_UNIT_TYPE" val="f"/>
  <p:tag name="KSO_WM_UNIT_SUBTYPE" val="a"/>
  <p:tag name="KSO_WM_UNIT_INDEX" val="4"/>
  <p:tag name="KSO_WM_BEAUTIFY_FLAG" val="#wm#"/>
  <p:tag name="KSO_WM_TAG_VERSION" val="3.0"/>
  <p:tag name="KSO_WM_TEMPLATE_INDEX" val="7"/>
  <p:tag name="KSO_WM_TEMPLATE_CATEGORY" val="custom"/>
  <p:tag name="KSO_WM_UNIT_ID" val="custom7_1*f*4"/>
  <p:tag name="KSO_WM_UNIT_LAYERLEVEL" val="1"/>
</p:tagLst>
</file>

<file path=ppt/tags/tag134.xml><?xml version="1.0" encoding="utf-8"?>
<p:tagLst xmlns:p="http://schemas.openxmlformats.org/presentationml/2006/main">
  <p:tag name="KSO_WM_UNIT_TYPE" val="i"/>
  <p:tag name="KSO_WM_DECORATE_TYPE" val="i_cd"/>
  <p:tag name="KSO_WM_UNIT_INDEX" val="6"/>
  <p:tag name="KSO_WM_BEAUTIFY_FLAG" val="#wm#"/>
  <p:tag name="KSO_WM_TAG_VERSION" val="3.0"/>
  <p:tag name="KSO_WM_TEMPLATE_INDEX" val="7"/>
  <p:tag name="KSO_WM_TEMPLATE_CATEGORY" val="custom"/>
  <p:tag name="KSO_WM_UNIT_ID" val="custom7_1*i*6"/>
  <p:tag name="KSO_WM_UNIT_LAYERLEVEL" val="1"/>
</p:tagLst>
</file>

<file path=ppt/tags/tag135.xml><?xml version="1.0" encoding="utf-8"?>
<p:tagLst xmlns:p="http://schemas.openxmlformats.org/presentationml/2006/main">
  <p:tag name="KSO_WM_UNIT_TYPE" val="f"/>
  <p:tag name="KSO_WM_UNIT_SUBTYPE" val="a"/>
  <p:tag name="KSO_WM_UNIT_INDEX" val="5"/>
  <p:tag name="KSO_WM_BEAUTIFY_FLAG" val="#wm#"/>
  <p:tag name="KSO_WM_TAG_VERSION" val="3.0"/>
  <p:tag name="KSO_WM_TEMPLATE_INDEX" val="7"/>
  <p:tag name="KSO_WM_TEMPLATE_CATEGORY" val="custom"/>
  <p:tag name="KSO_WM_UNIT_ID" val="custom7_1*f*5"/>
  <p:tag name="KSO_WM_UNIT_LAYERLEVEL" val="1"/>
</p:tagLst>
</file>

<file path=ppt/tags/tag136.xml><?xml version="1.0" encoding="utf-8"?>
<p:tagLst xmlns:p="http://schemas.openxmlformats.org/presentationml/2006/main">
  <p:tag name="KSO_WM_UNIT_TYPE" val="i"/>
  <p:tag name="KSO_WM_DECORATE_TYPE" val="i_cd"/>
  <p:tag name="KSO_WM_UNIT_INDEX" val="7"/>
  <p:tag name="KSO_WM_BEAUTIFY_FLAG" val="#wm#"/>
  <p:tag name="KSO_WM_TAG_VERSION" val="3.0"/>
  <p:tag name="KSO_WM_TEMPLATE_INDEX" val="7"/>
  <p:tag name="KSO_WM_TEMPLATE_CATEGORY" val="custom"/>
  <p:tag name="KSO_WM_UNIT_ID" val="custom7_1*i*7"/>
  <p:tag name="KSO_WM_UNIT_LAYERLEVEL" val="1"/>
</p:tagLst>
</file>

<file path=ppt/tags/tag137.xml><?xml version="1.0" encoding="utf-8"?>
<p:tagLst xmlns:p="http://schemas.openxmlformats.org/presentationml/2006/main">
  <p:tag name="KSO_WM_UNIT_TYPE" val="f"/>
  <p:tag name="KSO_WM_UNIT_SUBTYPE" val="a"/>
  <p:tag name="KSO_WM_UNIT_INDEX" val="6"/>
  <p:tag name="KSO_WM_BEAUTIFY_FLAG" val="#wm#"/>
  <p:tag name="KSO_WM_TAG_VERSION" val="3.0"/>
  <p:tag name="KSO_WM_TEMPLATE_INDEX" val="7"/>
  <p:tag name="KSO_WM_TEMPLATE_CATEGORY" val="custom"/>
  <p:tag name="KSO_WM_UNIT_ID" val="custom7_1*f*6"/>
  <p:tag name="KSO_WM_UNIT_LAYERLEVEL" val="1"/>
</p:tagLst>
</file>

<file path=ppt/tags/tag138.xml><?xml version="1.0" encoding="utf-8"?>
<p:tagLst xmlns:p="http://schemas.openxmlformats.org/presentationml/2006/main">
  <p:tag name="KSO_WM_UNIT_TYPE" val="m"/>
  <p:tag name="KSO_WM_UNIT_INDEX" val="1"/>
  <p:tag name="KSO_WM_BEAUTIFY_FLAG" val="#wm#"/>
  <p:tag name="KSO_WM_TAG_VERSION" val="3.0"/>
  <p:tag name="KSO_WM_TEMPLATE_INDEX" val="7"/>
  <p:tag name="KSO_WM_DIAGRAM_VERSION" val="3"/>
  <p:tag name="KSO_WM_TEMPLATE_CATEGORY" val="custom"/>
  <p:tag name="KSO_WM_UNIT_ID" val="custom7_1*m*1"/>
  <p:tag name="KSO_WM_UNIT_LAYERLEVEL" val="1"/>
</p:tagLst>
</file>

<file path=ppt/tags/tag139.xml><?xml version="1.0" encoding="utf-8"?>
<p:tagLst xmlns:p="http://schemas.openxmlformats.org/presentationml/2006/main">
  <p:tag name="KSO_WM_UNIT_TYPE" val="i"/>
  <p:tag name="KSO_WM_DECORATE_TYPE" val="i_cd"/>
  <p:tag name="KSO_WM_UNIT_INDEX" val="8"/>
  <p:tag name="KSO_WM_BEAUTIFY_FLAG" val="#wm#"/>
  <p:tag name="KSO_WM_TAG_VERSION" val="3.0"/>
  <p:tag name="KSO_WM_TEMPLATE_INDEX" val="7"/>
  <p:tag name="KSO_WM_TEMPLATE_CATEGORY" val="custom"/>
  <p:tag name="KSO_WM_UNIT_ID" val="custom7_1*i*8"/>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60.4687,720,320.625"/>
  <p:tag name="KSO_WM_SLIDE_SUBTYPE" val="pureTxt"/>
  <p:tag name="KSO_WM_SLIDE_ITEM_CNT" val="0"/>
  <p:tag name="KSO_WM_TEMPLATE_INDEX" val="7"/>
  <p:tag name="KSO_WM_SLIDE_THEME_ID" val="20237882"/>
  <p:tag name="KSO_WM_SLIDE_INDEX" val="1"/>
  <p:tag name="KSO_WM_BEAUTIFY_FLAG" val="#wm#"/>
  <p:tag name="KSO_WM_TEMPLATE_CATEGORY" val="custom"/>
  <p:tag name="KSO_WM_TEMPLATE_THUMBS_INDEX" val="1、5"/>
  <p:tag name="KSO_WM_SLIDE_ID" val="custom7_1"/>
  <p:tag name="KSO_WM_SLIDE_LAYOUT" val="a_d_f_i_m"/>
  <p:tag name="KSO_WM_SLIDE_LAYOUT_CNT" val="1_1_6_7_1"/>
</p:tagLst>
</file>

<file path=ppt/tags/tag141.xml><?xml version="1.0" encoding="utf-8"?>
<p:tagLst xmlns:p="http://schemas.openxmlformats.org/presentationml/2006/main">
  <p:tag name="commondata" val="eyJoZGlkIjoiNjgyZjE0ODQ0MTQyOTk4ODM0MDU1OTVlOTg1ZDE1ZmIifQ=="/>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7"/>
  <p:tag name="KSO_WM_TEMPLATE_CATEGORY" val="custo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7"/>
  <p:tag name="KSO_WM_TEMPLATE_CATEGORY" val="custom"/>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7"/>
  <p:tag name="KSO_WM_TEMPLATE_CATEGORY" val="custom"/>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7"/>
  <p:tag name="KSO_WM_TEMPLATE_CATEGORY" val="custo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7"/>
  <p:tag name="KSO_WM_TEMPLATE_CATEGORY" val="custo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7"/>
  <p:tag name="KSO_WM_TEMPLATE_CATEGORY" val="custo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7"/>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a:ea typeface="inpin heiti"/>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npin heiti"/>
        <a:ea typeface="inpin heiti"/>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2917</Words>
  <Application>WPS 演示</Application>
  <PresentationFormat>宽屏</PresentationFormat>
  <Paragraphs>107</Paragraphs>
  <Slides>11</Slides>
  <Notes>4</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11</vt:i4>
      </vt:variant>
    </vt:vector>
  </HeadingPairs>
  <TitlesOfParts>
    <vt:vector size="30" baseType="lpstr">
      <vt:lpstr>Arial</vt:lpstr>
      <vt:lpstr>宋体</vt:lpstr>
      <vt:lpstr>Wingdings</vt:lpstr>
      <vt:lpstr>Wingdings</vt:lpstr>
      <vt:lpstr>微软雅黑</vt:lpstr>
      <vt:lpstr>Arial Unicode MS</vt:lpstr>
      <vt:lpstr>Calibri</vt:lpstr>
      <vt:lpstr>汉仪正圆-75W</vt:lpstr>
      <vt:lpstr>汉仪正圆 55简</vt:lpstr>
      <vt:lpstr>inpin heiti</vt:lpstr>
      <vt:lpstr>方正正黑简体</vt:lpstr>
      <vt:lpstr>黑体</vt:lpstr>
      <vt:lpstr>等线</vt:lpstr>
      <vt:lpstr>等线 Light</vt:lpstr>
      <vt:lpstr>inpin heiti</vt:lpstr>
      <vt:lpstr>Segoe Print</vt:lpstr>
      <vt:lpstr>Times New Roman</vt:lpstr>
      <vt:lpstr>WPS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8226982966</cp:lastModifiedBy>
  <cp:revision>155</cp:revision>
  <dcterms:created xsi:type="dcterms:W3CDTF">2019-06-19T02:08:00Z</dcterms:created>
  <dcterms:modified xsi:type="dcterms:W3CDTF">2024-09-18T03:10:49Z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FACEEBD8A6204562859C42DFC8C88995_11</vt:lpwstr>
  </property>
</Properties>
</file>